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69" r:id="rId3"/>
    <p:sldId id="257" r:id="rId4"/>
    <p:sldId id="258" r:id="rId5"/>
    <p:sldId id="270" r:id="rId6"/>
    <p:sldId id="271" r:id="rId7"/>
    <p:sldId id="259" r:id="rId8"/>
    <p:sldId id="261" r:id="rId9"/>
    <p:sldId id="262" r:id="rId10"/>
    <p:sldId id="260" r:id="rId11"/>
    <p:sldId id="273" r:id="rId12"/>
    <p:sldId id="272" r:id="rId13"/>
    <p:sldId id="274" r:id="rId14"/>
    <p:sldId id="267" r:id="rId15"/>
    <p:sldId id="268" r:id="rId16"/>
    <p:sldId id="264" r:id="rId17"/>
    <p:sldId id="265" r:id="rId18"/>
    <p:sldId id="266" r:id="rId19"/>
    <p:sldId id="275" r:id="rId20"/>
    <p:sldId id="2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25CE0E-7970-19AF-9217-3470305DDDBB}" v="129" dt="2023-01-25T17:50:09.477"/>
    <p1510:client id="{4014837E-7993-4298-AAD7-C8897D404189}" v="4" dt="2023-01-25T19:10:39.029"/>
    <p1510:client id="{7ED35312-45EF-B8D6-1BE9-72F87CDF39C2}" v="414" dt="2023-01-25T13:58:30.558"/>
    <p1510:client id="{822AC394-338A-FAA7-6EA6-2D3094F26601}" v="9" dt="2023-01-25T15:26:56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90371-15CC-4F16-8E7C-AA169F4904D4}" type="datetimeFigureOut">
              <a:t>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7DBCA-9E64-4F24-A6DB-1055F28007A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2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7DBCA-9E64-4F24-A6DB-1055F28007A5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71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7DBCA-9E64-4F24-A6DB-1055F28007A5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31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1/25/2023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462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354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4B9D1C6-60D0-4CD1-8F31-F912522EB041}" type="datetime1">
              <a:rPr lang="en-US" smtClean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608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936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1/25/2023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35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446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1/25/2023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58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1/25/2023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227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1/25/2023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275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fld id="{61A2E4C8-2960-4ADD-862C-4D9643CB15AC}" type="datetime1">
              <a:rPr lang="en-US" smtClean="0"/>
              <a:t>1/25/2023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845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fld id="{48BDEA15-09CD-4275-A8E0-385C965F48B0}" type="datetime1">
              <a:rPr lang="en-US" smtClean="0"/>
              <a:t>1/25/2023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72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t>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creighton.zoom.us/j/93807391526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ltrics.com/support/survey-platform/distributions-module/distributions-overview/?parent=p002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qualtrics.com/support/survey-platform/account-library/message-library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qualtrics.com/support/survey-platform/reports-module/results-vs-reports/?parent=p002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qualtrics.com/support/survey-platform/survey-module/survey-tools/import-and-export-surveys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ltrics.com/support/survey-platform/actions-module/email-task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asecamp.qualtrics.com/utilizing-qualtrics-workflows?utm_source=support&amp;utm_medium=search&amp;utm_campaign=ss-search" TargetMode="External"/><Relationship Id="rId4" Type="http://schemas.openxmlformats.org/officeDocument/2006/relationships/hyperlink" Target="https://www.qualtrics.com/support/survey-platform/actions-module/setting-up-actions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qualtrics.com/support/survey-platform/actions-module/setting-up-actions/?parent=p002#ConditionsTasks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urldefense.com/v3/__https:/www.qualtrics.com/community/categories/higher-education__;!!MuWMPV1_1eXDnA!jdjoQozXldyU4qzpIE3a6v80u9Rwq1POgHRgL0hhgggPSBP07vw0fySG5EFZUjHI6u86Pm0$" TargetMode="External"/><Relationship Id="rId3" Type="http://schemas.openxmlformats.org/officeDocument/2006/relationships/hyperlink" Target="https://basecamp.qualtrics.com/series/learn-to-use-qualtrics-research-core" TargetMode="External"/><Relationship Id="rId7" Type="http://schemas.openxmlformats.org/officeDocument/2006/relationships/hyperlink" Target="https://urldefense.com/v3/__https:/certification.qualtrics.com/jfe/form/SV_01xwlptgACpyqjP__;!!MuWMPV1_1eXDnA!jdjoQozXldyU4qzpIE3a6v80u9Rwq1POgHRgL0hhgggPSBP07vw0fySG5EFZUjHI8G-Cxbo$" TargetMode="External"/><Relationship Id="rId2" Type="http://schemas.openxmlformats.org/officeDocument/2006/relationships/hyperlink" Target="https://training.co1.qualtrics.com/SE/?SID=SV_895lqryWSGoWEVT&amp;Q_JFE=0&amp;webinar=Quick%20Star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rldefense.com/v3/__https:/basecamp.qualtrics.com/series/certification__;!!MuWMPV1_1eXDnA!jdjoQozXldyU4qzpIE3a6v80u9Rwq1POgHRgL0hhgggPSBP07vw0fySG5EFZUjHILo4iAx8$" TargetMode="External"/><Relationship Id="rId5" Type="http://schemas.openxmlformats.org/officeDocument/2006/relationships/hyperlink" Target="https://urldefense.com/v3/__https:/basecamp.qualtrics.com/__;!!MuWMPV1_1eXDnA!jdjoQozXldyU4qzpIE3a6v80u9Rwq1POgHRgL0hhgggPSBP07vw0fySG5EFZUjHIAsYNvn0$" TargetMode="External"/><Relationship Id="rId4" Type="http://schemas.openxmlformats.org/officeDocument/2006/relationships/hyperlink" Target="https://urldefense.com/v3/__http:/qualtrics.com/support/__;!!MuWMPV1_1eXDnA!jdjoQozXldyU4qzpIE3a6v80u9Rwq1POgHRgL0hhgggPSBP07vw0fySG5EFZUjHICrfnyes$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ltrics.com/support/survey-platform/my-projects/creating-a-project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qualtrics.com/support/survey-platform/my-projects/creating-a-project/#JumpstartTemplates&#8203;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qualtrics.com/support/survey-platform/survey-module/editing-questions/question-types-guide/question-types-overview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ltrics.com/support/survey-platform/survey-module/survey-flow/survey-flow-overview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qualtrics.com/support/survey-platform/my-projects/sharing-a-project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ltrics.com/support/survey-platform/survey-module/survey-flow/advanced-elements/table-of-contents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5F8234-3080-4C07-B575-B79541029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1948B2-1C3F-E3C5-2773-006BB20B76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6250"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B0E0466-9F2F-4C27-AE6F-953F891B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54430" y="1148464"/>
            <a:ext cx="4637567" cy="501914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E9B008-10F0-131D-C137-684F52B21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8032" y="1479340"/>
            <a:ext cx="4021049" cy="3015280"/>
          </a:xfrm>
        </p:spPr>
        <p:txBody>
          <a:bodyPr anchor="b">
            <a:normAutofit/>
          </a:bodyPr>
          <a:lstStyle/>
          <a:p>
            <a:r>
              <a:rPr lang="en-US" sz="3600" dirty="0"/>
              <a:t>Blue q Log On @ lunch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F8A56F-F820-7D0B-C894-0722EA55C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3308" y="4490278"/>
            <a:ext cx="4696813" cy="1492858"/>
          </a:xfrm>
        </p:spPr>
        <p:txBody>
          <a:bodyPr anchor="t">
            <a:normAutofit fontScale="62500" lnSpcReduction="20000"/>
          </a:bodyPr>
          <a:lstStyle/>
          <a:p>
            <a:r>
              <a:rPr lang="en-US" sz="2000" dirty="0">
                <a:ea typeface="Meiryo"/>
              </a:rPr>
              <a:t>January 25th, 2023</a:t>
            </a:r>
          </a:p>
          <a:p>
            <a:r>
              <a:rPr lang="en-US" sz="2000" dirty="0">
                <a:ea typeface="Meiryo"/>
              </a:rPr>
              <a:t>12:00 p.m.</a:t>
            </a:r>
          </a:p>
          <a:p>
            <a:r>
              <a:rPr lang="en-US" sz="2000" dirty="0">
                <a:ea typeface="+mn-lt"/>
                <a:cs typeface="+mn-lt"/>
                <a:hlinkClick r:id="rId6"/>
              </a:rPr>
              <a:t>https://creighton.zoom.us/j/93807391526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F2DCBC-B44F-4E3C-871F-87CC2B8BD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5"/>
            <a:ext cx="6858002" cy="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3065B8-2E07-4810-B74C-42FD04091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1084456"/>
            <a:ext cx="4636008" cy="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529F17-FB87-4ECB-9485-C58500A1B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6109423"/>
            <a:ext cx="4636008" cy="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3172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3E8B-E06C-8627-DC96-E4992B1DA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Meiryo"/>
              </a:rPr>
              <a:t>Creating the Survey: Distribution</a:t>
            </a:r>
            <a:endParaRPr lang="en-US" dirty="0"/>
          </a:p>
        </p:txBody>
      </p:sp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7CEAA7B-D48F-BA23-6C0A-CF2427F09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6671" y="1632166"/>
            <a:ext cx="6172412" cy="334339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7A4321-D59B-36D2-31E9-12C1C07B4E3E}"/>
              </a:ext>
            </a:extLst>
          </p:cNvPr>
          <p:cNvSpPr txBox="1"/>
          <p:nvPr/>
        </p:nvSpPr>
        <p:spPr>
          <a:xfrm>
            <a:off x="5851769" y="5343769"/>
            <a:ext cx="52167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3"/>
              </a:rPr>
              <a:t>Distributions Basic Overview (qualtrics.com)</a:t>
            </a:r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6220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0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E9B974-0705-87AB-7639-F0CBEFBBE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8" y="1072110"/>
            <a:ext cx="3611029" cy="1862345"/>
          </a:xfrm>
        </p:spPr>
        <p:txBody>
          <a:bodyPr>
            <a:normAutofit/>
          </a:bodyPr>
          <a:lstStyle/>
          <a:p>
            <a:r>
              <a:rPr lang="en-US">
                <a:ea typeface="Meiryo"/>
              </a:rPr>
              <a:t>Post-Survey</a:t>
            </a:r>
            <a:endParaRPr lang="en-US"/>
          </a:p>
        </p:txBody>
      </p:sp>
      <p:sp>
        <p:nvSpPr>
          <p:cNvPr id="29" name="Rectangle 14">
            <a:extLst>
              <a:ext uri="{FF2B5EF4-FFF2-40B4-BE49-F238E27FC236}">
                <a16:creationId xmlns:a16="http://schemas.microsoft.com/office/drawing/2014/main" id="{2060C0F7-61A6-4E64-A77E-AFBD81127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7">
            <a:extLst>
              <a:ext uri="{FF2B5EF4-FFF2-40B4-BE49-F238E27FC236}">
                <a16:creationId xmlns:a16="http://schemas.microsoft.com/office/drawing/2014/main" id="{87F2FAA0-22F4-4447-CA54-42036846F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74" y="2934455"/>
            <a:ext cx="3616073" cy="2840139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503020204020204" pitchFamily="34" charset="0"/>
              <a:buChar char="•"/>
            </a:pPr>
            <a:r>
              <a:rPr lang="en-US" dirty="0">
                <a:ea typeface="Meiryo"/>
              </a:rPr>
              <a:t>Thank you email</a:t>
            </a:r>
            <a:endParaRPr lang="en-US" dirty="0"/>
          </a:p>
          <a:p>
            <a:pPr marL="285750" indent="-285750">
              <a:buFont typeface="Arial" panose="020B0503020204020204" pitchFamily="34" charset="0"/>
              <a:buChar char="•"/>
            </a:pPr>
            <a:r>
              <a:rPr lang="en-US" dirty="0">
                <a:ea typeface="Meiryo"/>
              </a:rPr>
              <a:t>Messages for revisiting completed survey</a:t>
            </a:r>
          </a:p>
          <a:p>
            <a:pPr marL="285750" indent="-285750">
              <a:buFont typeface="Arial" panose="020B0503020204020204" pitchFamily="34" charset="0"/>
              <a:buChar char="•"/>
            </a:pPr>
            <a:r>
              <a:rPr lang="en-US" dirty="0">
                <a:ea typeface="Meiryo"/>
              </a:rPr>
              <a:t>Email triggers</a:t>
            </a:r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2E206BB-991D-52AB-A6F1-289723E4A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714" y="1661951"/>
            <a:ext cx="6514470" cy="3534098"/>
          </a:xfrm>
          <a:prstGeom prst="rect">
            <a:avLst/>
          </a:prstGeom>
        </p:spPr>
      </p:pic>
      <p:sp>
        <p:nvSpPr>
          <p:cNvPr id="31" name="Rectangle 16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8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4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9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13CD7F-736E-4AF7-AB2B-473CAA9E1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-2946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EDA2F5-6B28-478B-9AC4-43FE41E2B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16907"/>
            <a:ext cx="12192000" cy="23740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CD1E7-1D5F-F3AA-7BEF-A878529E9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102" y="4153113"/>
            <a:ext cx="9180747" cy="1248431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3800" b="0" cap="all">
                <a:solidFill>
                  <a:schemeClr val="bg1"/>
                </a:solidFill>
              </a:rPr>
              <a:t>Library &amp; Thank You Messages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1D712E-ABB9-4258-877D-9349C8577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979202"/>
            <a:ext cx="1006766" cy="2249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528E56-1447-4C98-882B-CE2627950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9E70989-D152-D845-6CDC-6986490CD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02" y="704482"/>
            <a:ext cx="4704283" cy="255207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8EAC26D-6BAA-40DB-8C61-90C7CC5EF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49423" y="1933956"/>
            <a:ext cx="39319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D345E02-E13F-B987-E282-65EC57F43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30872" y="688064"/>
            <a:ext cx="4776495" cy="25912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933976-7B05-92AF-CD47-111C39749210}"/>
              </a:ext>
            </a:extLst>
          </p:cNvPr>
          <p:cNvSpPr txBox="1"/>
          <p:nvPr/>
        </p:nvSpPr>
        <p:spPr>
          <a:xfrm>
            <a:off x="4724400" y="3483708"/>
            <a:ext cx="392527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4"/>
              </a:rPr>
              <a:t>Messages Library (qualtrics.com)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8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30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32">
            <a:extLst>
              <a:ext uri="{FF2B5EF4-FFF2-40B4-BE49-F238E27FC236}">
                <a16:creationId xmlns:a16="http://schemas.microsoft.com/office/drawing/2014/main" id="{C3FEC850-D70F-4F53-AFB0-352FEA945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667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306DA-CC77-BA12-6A96-112846A8D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 cap="all">
                <a:solidFill>
                  <a:schemeClr val="bg1"/>
                </a:solidFill>
              </a:rPr>
              <a:t>Results &amp; Reports</a:t>
            </a:r>
          </a:p>
        </p:txBody>
      </p:sp>
      <p:sp>
        <p:nvSpPr>
          <p:cNvPr id="49" name="Rectangle 34">
            <a:extLst>
              <a:ext uri="{FF2B5EF4-FFF2-40B4-BE49-F238E27FC236}">
                <a16:creationId xmlns:a16="http://schemas.microsoft.com/office/drawing/2014/main" id="{98928BEC-981A-4B8F-98FA-839975C5F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63" y="9307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36">
            <a:extLst>
              <a:ext uri="{FF2B5EF4-FFF2-40B4-BE49-F238E27FC236}">
                <a16:creationId xmlns:a16="http://schemas.microsoft.com/office/drawing/2014/main" id="{15114E9F-2A15-431C-9EF8-E5F1FFEE1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38">
            <a:extLst>
              <a:ext uri="{FF2B5EF4-FFF2-40B4-BE49-F238E27FC236}">
                <a16:creationId xmlns:a16="http://schemas.microsoft.com/office/drawing/2014/main" id="{4E8B9C70-F708-443B-82A0-80E311A00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48457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888FF6-5535-6EFB-A24D-5002BC542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667" y="530307"/>
            <a:ext cx="4306688" cy="2336378"/>
          </a:xfrm>
          <a:prstGeom prst="rect">
            <a:avLst/>
          </a:prstGeom>
        </p:spPr>
      </p:pic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0E98234-CF0B-ECEF-EE51-8603B24B6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5047" y="3927306"/>
            <a:ext cx="4495640" cy="2438884"/>
          </a:xfrm>
          <a:prstGeom prst="rect">
            <a:avLst/>
          </a:prstGeom>
        </p:spPr>
      </p:pic>
      <p:sp>
        <p:nvSpPr>
          <p:cNvPr id="52" name="Rectangle 40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23" y="3442673"/>
            <a:ext cx="5333977" cy="3415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42">
            <a:extLst>
              <a:ext uri="{FF2B5EF4-FFF2-40B4-BE49-F238E27FC236}">
                <a16:creationId xmlns:a16="http://schemas.microsoft.com/office/drawing/2014/main" id="{5D7B94B2-D9B6-4EAC-8CD9-3961D1784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E77071-64B6-D347-3C12-BF65A649982F}"/>
              </a:ext>
            </a:extLst>
          </p:cNvPr>
          <p:cNvSpPr txBox="1"/>
          <p:nvPr/>
        </p:nvSpPr>
        <p:spPr>
          <a:xfrm>
            <a:off x="7386762" y="3928342"/>
            <a:ext cx="4162319" cy="2285000"/>
          </a:xfrm>
          <a:prstGeom prst="rect">
            <a:avLst/>
          </a:prstGeom>
        </p:spPr>
        <p:txBody>
          <a:bodyPr rot="0" spcFirstLastPara="0" vertOverflow="overflow" horzOverflow="overflow" vert="horz" lIns="109728" tIns="109728" rIns="109728" bIns="9144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85750">
              <a:lnSpc>
                <a:spcPct val="140000"/>
              </a:lnSpc>
              <a:spcBef>
                <a:spcPts val="930"/>
              </a:spcBef>
              <a:buFont typeface="Arial" panose="020B0503020204020204" pitchFamily="34" charset="0"/>
              <a:buChar char="•"/>
            </a:pP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  <a:ea typeface="Meiryo"/>
              </a:rPr>
              <a:t>Only available to owner</a:t>
            </a:r>
          </a:p>
          <a:p>
            <a:pPr marL="285750" indent="-285750">
              <a:lnSpc>
                <a:spcPct val="140000"/>
              </a:lnSpc>
              <a:spcBef>
                <a:spcPts val="930"/>
              </a:spcBef>
              <a:buFont typeface="Arial" panose="020B0503020204020204" pitchFamily="34" charset="0"/>
              <a:buChar char="•"/>
            </a:pP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  <a:ea typeface="Meiryo"/>
              </a:rPr>
              <a:t>Results: default display</a:t>
            </a:r>
          </a:p>
          <a:p>
            <a:pPr marL="285750" indent="-285750">
              <a:lnSpc>
                <a:spcPct val="140000"/>
              </a:lnSpc>
              <a:spcBef>
                <a:spcPts val="930"/>
              </a:spcBef>
              <a:buFont typeface="Arial" panose="020B0503020204020204" pitchFamily="34" charset="0"/>
              <a:buChar char="•"/>
            </a:pPr>
            <a:r>
              <a:rPr lang="en-US" spc="150" dirty="0">
                <a:solidFill>
                  <a:schemeClr val="tx1">
                    <a:lumMod val="75000"/>
                    <a:lumOff val="25000"/>
                  </a:schemeClr>
                </a:solidFill>
                <a:ea typeface="Meiryo"/>
              </a:rPr>
              <a:t>Reports: customized view of results</a:t>
            </a:r>
          </a:p>
        </p:txBody>
      </p:sp>
      <p:sp>
        <p:nvSpPr>
          <p:cNvPr id="54" name="Rectangle 44">
            <a:extLst>
              <a:ext uri="{FF2B5EF4-FFF2-40B4-BE49-F238E27FC236}">
                <a16:creationId xmlns:a16="http://schemas.microsoft.com/office/drawing/2014/main" id="{EA6FE760-E70F-4EB9-BCB1-D7795F04B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864150-5E3E-4644-89FD-3316C49FA4AB}"/>
              </a:ext>
            </a:extLst>
          </p:cNvPr>
          <p:cNvSpPr txBox="1"/>
          <p:nvPr/>
        </p:nvSpPr>
        <p:spPr>
          <a:xfrm>
            <a:off x="7476812" y="6143027"/>
            <a:ext cx="4098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Results vs. Reports (qualtrics.com)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60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13CD7F-736E-4AF7-AB2B-473CAA9E1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-2946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EDA2F5-6B28-478B-9AC4-43FE41E2B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16907"/>
            <a:ext cx="12192000" cy="23740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20352D-31E7-45D5-0B79-A6D690B3F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102" y="4153113"/>
            <a:ext cx="9180747" cy="1248431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3800" b="0" cap="all">
                <a:solidFill>
                  <a:schemeClr val="bg1"/>
                </a:solidFill>
              </a:rPr>
              <a:t>Creating a Survey from A PDF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4B5BD-D316-F031-D094-E3D4AF3A7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337" y="5402263"/>
            <a:ext cx="6150468" cy="679704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b="0">
                <a:solidFill>
                  <a:schemeClr val="bg1"/>
                </a:solidFill>
                <a:hlinkClick r:id="rId2"/>
              </a:rPr>
              <a:t>Import &amp; Export Surveys (qualtrics.com)</a:t>
            </a:r>
            <a:endParaRPr lang="en-US" sz="2000" b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1D712E-ABB9-4258-877D-9349C8577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979202"/>
            <a:ext cx="1006766" cy="2249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528E56-1447-4C98-882B-CE2627950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EE40381-AAEC-25C9-32D6-B4DEBD86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179" y="45017"/>
            <a:ext cx="6804328" cy="367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94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A22F210-7186-4074-94C5-FAD2C2EB1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Colourful envelopes">
            <a:extLst>
              <a:ext uri="{FF2B5EF4-FFF2-40B4-BE49-F238E27FC236}">
                <a16:creationId xmlns:a16="http://schemas.microsoft.com/office/drawing/2014/main" id="{8EBA3014-F3AD-142E-67B4-5355904D9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21" r="-2" b="7105"/>
          <a:stretch/>
        </p:blipFill>
        <p:spPr>
          <a:xfrm>
            <a:off x="20" y="-2"/>
            <a:ext cx="12191980" cy="685800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C4FED8-D85F-4B52-875F-AB6873B50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65623C-5407-1D03-87F4-65CA629FA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63" y="863600"/>
            <a:ext cx="6007100" cy="3366494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4200" b="0" cap="all">
                <a:solidFill>
                  <a:schemeClr val="bg1"/>
                </a:solidFill>
              </a:rPr>
              <a:t>Email Triggers</a:t>
            </a:r>
            <a:endParaRPr lang="en-US" sz="4200" b="0" cap="all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8EBEB-A287-433D-0652-5AC2A2BE2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536" y="4290191"/>
            <a:ext cx="6074001" cy="1345689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0">
                <a:solidFill>
                  <a:schemeClr val="bg1"/>
                </a:solidFill>
                <a:hlinkClick r:id="rId3"/>
              </a:rPr>
              <a:t>Email Task (qualtrics.com)</a:t>
            </a:r>
            <a:endParaRPr lang="en-US" sz="24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46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13CD7F-736E-4AF7-AB2B-473CAA9E1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-2946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EDA2F5-6B28-478B-9AC4-43FE41E2B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16907"/>
            <a:ext cx="12192000" cy="23740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11964-DFF1-32DA-AF53-0F10269E7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102" y="4153113"/>
            <a:ext cx="9180747" cy="1248431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3800" b="0" cap="all">
                <a:solidFill>
                  <a:schemeClr val="bg1"/>
                </a:solidFill>
              </a:rPr>
              <a:t>Workflows: What are they?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1D712E-ABB9-4258-877D-9349C8577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979202"/>
            <a:ext cx="1006766" cy="2249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7528E56-1447-4C98-882B-CE2627950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C0422F8-446E-D7CA-C001-BCF13A457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02" y="704482"/>
            <a:ext cx="4704283" cy="255207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8EAC26D-6BAA-40DB-8C61-90C7CC5EF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49423" y="1933956"/>
            <a:ext cx="39319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E0279D-9A08-D2BA-575B-BEB73EA1A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30872" y="688064"/>
            <a:ext cx="4776495" cy="2591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2A9C09-1345-FC58-2688-C3BBA6C64B8B}"/>
              </a:ext>
            </a:extLst>
          </p:cNvPr>
          <p:cNvSpPr txBox="1"/>
          <p:nvPr/>
        </p:nvSpPr>
        <p:spPr>
          <a:xfrm>
            <a:off x="4171461" y="3428999"/>
            <a:ext cx="494323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4"/>
              </a:rPr>
              <a:t>Workflows Basic Overview (qualtrics.com)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40AFB-7CC4-6D30-2931-BE4940A24B36}"/>
              </a:ext>
            </a:extLst>
          </p:cNvPr>
          <p:cNvSpPr txBox="1"/>
          <p:nvPr/>
        </p:nvSpPr>
        <p:spPr>
          <a:xfrm>
            <a:off x="4906879" y="4040371"/>
            <a:ext cx="341037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5"/>
              </a:rPr>
              <a:t>Utilizing Qualtrics Workflows</a:t>
            </a:r>
            <a:endParaRPr lang="en-US">
              <a:ea typeface="+mn-lt"/>
              <a:cs typeface="+mn-lt"/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723806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11964-DFF1-32DA-AF53-0F10269E7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Meiryo"/>
              </a:rPr>
              <a:t>Workflows: Why you should use </a:t>
            </a:r>
            <a:r>
              <a:rPr lang="en-US">
                <a:ea typeface="Meiryo"/>
              </a:rPr>
              <a:t>them.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0FB9C-9117-2055-A497-31589AE10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Wingdings" panose="020B0503020204020204" pitchFamily="34" charset="0"/>
              <a:buChar char="ü"/>
            </a:pPr>
            <a:r>
              <a:rPr lang="en-US" dirty="0">
                <a:ea typeface="Meiryo"/>
              </a:rPr>
              <a:t>Reliability</a:t>
            </a:r>
            <a:endParaRPr lang="en-US" dirty="0"/>
          </a:p>
          <a:p>
            <a:pPr marL="285750" indent="-285750">
              <a:buFont typeface="Wingdings" panose="020B0503020204020204" pitchFamily="34" charset="0"/>
              <a:buChar char="ü"/>
            </a:pPr>
            <a:r>
              <a:rPr lang="en-US" dirty="0">
                <a:ea typeface="Meiryo"/>
              </a:rPr>
              <a:t>More features and functions</a:t>
            </a:r>
          </a:p>
          <a:p>
            <a:pPr marL="285750" indent="-285750">
              <a:buFont typeface="Wingdings" panose="020B0503020204020204" pitchFamily="34" charset="0"/>
              <a:buChar char="ü"/>
            </a:pPr>
            <a:r>
              <a:rPr lang="en-US" dirty="0">
                <a:ea typeface="Meiryo"/>
              </a:rPr>
              <a:t>Better troubleshooting</a:t>
            </a:r>
          </a:p>
          <a:p>
            <a:pPr marL="285750" indent="-285750">
              <a:buFont typeface="Wingdings" panose="020B0503020204020204" pitchFamily="34" charset="0"/>
              <a:buChar char="ü"/>
            </a:pPr>
            <a:r>
              <a:rPr lang="en-US" dirty="0">
                <a:ea typeface="Meiryo"/>
              </a:rPr>
              <a:t>Email triggers are not supported by Qualtrics</a:t>
            </a:r>
          </a:p>
          <a:p>
            <a:endParaRPr lang="en-US" dirty="0"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313703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4738AB-B6BE-4867-889A-52CE4AC8D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095508"/>
            <a:ext cx="4668819" cy="50168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11964-DFF1-32DA-AF53-0F10269E7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5" y="1709530"/>
            <a:ext cx="3754671" cy="2528515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5000"/>
              </a:lnSpc>
            </a:pPr>
            <a:r>
              <a:rPr lang="en-US" b="0" cap="all">
                <a:solidFill>
                  <a:schemeClr val="bg1"/>
                </a:solidFill>
              </a:rPr>
              <a:t>Workflows: Getting Started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7B5590-852E-730B-A4CF-BC7EABE0C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166" y="4238046"/>
            <a:ext cx="3806919" cy="1741404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b="0">
                <a:solidFill>
                  <a:schemeClr val="bg1"/>
                </a:solidFill>
                <a:hlinkClick r:id="rId2"/>
              </a:rPr>
              <a:t>Creating Workflows (qualtrics.com)</a:t>
            </a:r>
            <a:endParaRPr lang="en-US" sz="2000" b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D49B71-B686-4DFD-93AD-40CB19B62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72066" y="0"/>
            <a:ext cx="7519934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E096C95-CC36-89C4-96B7-FEBC09829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285" y="1912373"/>
            <a:ext cx="6236248" cy="33831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C60369F-A41B-4D6E-8990-30E2715C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6534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65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62ED-7AC5-CDD6-F348-8561EAA4B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Meiryo"/>
              </a:rPr>
              <a:t>BlueQ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EA79B-3803-6DBB-C6DB-00D6B3DB1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ea typeface="+mn-lt"/>
                <a:cs typeface="+mn-lt"/>
              </a:rPr>
              <a:t>Training Options for our Qualtrics Users:</a:t>
            </a:r>
            <a:endParaRPr lang="en-US" dirty="0"/>
          </a:p>
          <a:p>
            <a:r>
              <a:rPr lang="en-US" b="0" dirty="0">
                <a:ea typeface="+mn-lt"/>
                <a:cs typeface="+mn-lt"/>
              </a:rPr>
              <a:t>Being logged in to BlueQ before accessing these, may facilitate easier access.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0" dirty="0">
                <a:ea typeface="+mn-lt"/>
                <a:cs typeface="+mn-lt"/>
              </a:rPr>
              <a:t>View a 47 minute </a:t>
            </a:r>
            <a:r>
              <a:rPr lang="en-US" b="0" dirty="0">
                <a:ea typeface="+mn-lt"/>
                <a:cs typeface="+mn-lt"/>
                <a:hlinkClick r:id="rId2"/>
              </a:rPr>
              <a:t>Quick Start video</a:t>
            </a:r>
            <a:r>
              <a:rPr lang="en-US" b="0" dirty="0">
                <a:ea typeface="+mn-lt"/>
                <a:cs typeface="+mn-lt"/>
              </a:rPr>
              <a:t> which focuses mainly on the survey component.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0" dirty="0">
                <a:ea typeface="+mn-lt"/>
                <a:cs typeface="+mn-lt"/>
              </a:rPr>
              <a:t>Break it down: view </a:t>
            </a:r>
            <a:r>
              <a:rPr lang="en-US" b="0" dirty="0">
                <a:ea typeface="+mn-lt"/>
                <a:cs typeface="+mn-lt"/>
                <a:hlinkClick r:id="rId3"/>
              </a:rPr>
              <a:t>six video</a:t>
            </a:r>
            <a:r>
              <a:rPr lang="en-US" b="0" dirty="0">
                <a:ea typeface="+mn-lt"/>
                <a:cs typeface="+mn-lt"/>
              </a:rPr>
              <a:t> segments (ranging from 7-25 minutes) that cover all major components.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0" dirty="0">
                <a:ea typeface="+mn-lt"/>
                <a:cs typeface="+mn-lt"/>
                <a:hlinkClick r:id="rId4"/>
              </a:rPr>
              <a:t>24/7 Live Support</a:t>
            </a:r>
            <a:r>
              <a:rPr lang="en-US" b="0" dirty="0">
                <a:ea typeface="+mn-lt"/>
                <a:cs typeface="+mn-lt"/>
              </a:rPr>
              <a:t> 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0" dirty="0">
                <a:ea typeface="+mn-lt"/>
                <a:cs typeface="+mn-lt"/>
                <a:hlinkClick r:id="rId5"/>
              </a:rPr>
              <a:t>On-Demand Training</a:t>
            </a:r>
            <a:r>
              <a:rPr lang="en-US" b="0" dirty="0">
                <a:ea typeface="+mn-lt"/>
                <a:cs typeface="+mn-lt"/>
              </a:rPr>
              <a:t> 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0" dirty="0">
                <a:ea typeface="+mn-lt"/>
                <a:cs typeface="+mn-lt"/>
                <a:hlinkClick r:id="rId6"/>
              </a:rPr>
              <a:t>Certification Courses</a:t>
            </a:r>
            <a:r>
              <a:rPr lang="en-US" b="0" dirty="0">
                <a:ea typeface="+mn-lt"/>
                <a:cs typeface="+mn-lt"/>
              </a:rPr>
              <a:t> (EDU discounts available </a:t>
            </a:r>
            <a:r>
              <a:rPr lang="en-US" b="0" dirty="0">
                <a:ea typeface="+mn-lt"/>
                <a:cs typeface="+mn-lt"/>
                <a:hlinkClick r:id="rId7"/>
              </a:rPr>
              <a:t>here</a:t>
            </a:r>
            <a:r>
              <a:rPr lang="en-US" b="0" dirty="0">
                <a:ea typeface="+mn-lt"/>
                <a:cs typeface="+mn-lt"/>
              </a:rPr>
              <a:t>)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0" dirty="0">
                <a:ea typeface="+mn-lt"/>
                <a:cs typeface="+mn-lt"/>
                <a:hlinkClick r:id="rId8"/>
              </a:rPr>
              <a:t>Higher Education Community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60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7235" y="758246"/>
            <a:ext cx="4658480" cy="538631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B31A74-4AE9-D948-ADBC-326676BB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8" y="1072110"/>
            <a:ext cx="3611029" cy="1862345"/>
          </a:xfrm>
        </p:spPr>
        <p:txBody>
          <a:bodyPr>
            <a:normAutofit/>
          </a:bodyPr>
          <a:lstStyle/>
          <a:p>
            <a:r>
              <a:rPr lang="en-US" dirty="0">
                <a:ea typeface="Meiryo"/>
              </a:rPr>
              <a:t>Logging In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60C0F7-61A6-4E64-A77E-AFBD81127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84060" y="0"/>
            <a:ext cx="7507940" cy="7652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8DAFDD-4D0A-AB34-C57B-5D0CEAE0E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874" y="2934455"/>
            <a:ext cx="3616073" cy="2840139"/>
          </a:xfrm>
        </p:spPr>
        <p:txBody>
          <a:bodyPr anchor="t">
            <a:normAutofit/>
          </a:bodyPr>
          <a:lstStyle/>
          <a:p>
            <a:pPr marL="342900" indent="-342900">
              <a:buAutoNum type="arabicPeriod"/>
            </a:pPr>
            <a:r>
              <a:rPr lang="en-US" b="0" dirty="0">
                <a:ea typeface="+mn-lt"/>
                <a:cs typeface="+mn-lt"/>
              </a:rPr>
              <a:t>https://blueq.co1.qualtrics.com/login</a:t>
            </a:r>
            <a:endParaRPr lang="en-US" dirty="0">
              <a:ea typeface="Meiryo"/>
            </a:endParaRPr>
          </a:p>
          <a:p>
            <a:pPr marL="342900" indent="-342900">
              <a:buAutoNum type="arabicPeriod"/>
            </a:pPr>
            <a:r>
              <a:rPr lang="en-US" dirty="0">
                <a:ea typeface="Meiryo"/>
              </a:rPr>
              <a:t>Creighton NetID &amp; password</a:t>
            </a:r>
          </a:p>
          <a:p>
            <a:pPr marL="342900" indent="-342900">
              <a:buAutoNum type="arabicPeriod"/>
            </a:pPr>
            <a:r>
              <a:rPr lang="en-US" dirty="0">
                <a:ea typeface="Meiryo"/>
              </a:rPr>
              <a:t>1st time-follow steps</a:t>
            </a:r>
          </a:p>
          <a:p>
            <a:endParaRPr lang="en-US" dirty="0">
              <a:ea typeface="Meiryo"/>
            </a:endParaRP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48B994B-4FD1-34A4-3BDF-C85BC54CD9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09" r="13570" b="-1"/>
          <a:stretch/>
        </p:blipFill>
        <p:spPr>
          <a:xfrm>
            <a:off x="4695713" y="713436"/>
            <a:ext cx="7500472" cy="543112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" y="6144564"/>
            <a:ext cx="4656246" cy="713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15122" y="6167615"/>
            <a:ext cx="747382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6241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71343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44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5B57A-29CD-E7A8-29DB-3F4599BE9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Meiryo"/>
              </a:rPr>
              <a:t>Reporting Issues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E0C7F-DAC7-0B77-B577-2EDA75F15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Meiryo"/>
              </a:rPr>
              <a:t>For...</a:t>
            </a:r>
          </a:p>
          <a:p>
            <a:pPr marL="285750" indent="-285750">
              <a:buFont typeface="Arial" panose="020B0503020204020204" pitchFamily="34" charset="0"/>
              <a:buChar char="•"/>
            </a:pPr>
            <a:r>
              <a:rPr lang="en-US" dirty="0">
                <a:ea typeface="Meiryo"/>
              </a:rPr>
              <a:t>Malfunctions</a:t>
            </a:r>
          </a:p>
          <a:p>
            <a:pPr marL="285750" indent="-285750">
              <a:buFont typeface="Arial" panose="020B0503020204020204" pitchFamily="34" charset="0"/>
              <a:buChar char="•"/>
            </a:pPr>
            <a:r>
              <a:rPr lang="en-US" dirty="0">
                <a:ea typeface="Meiryo"/>
              </a:rPr>
              <a:t>Undeleting surveys</a:t>
            </a:r>
          </a:p>
          <a:p>
            <a:pPr marL="285750" indent="-285750">
              <a:buFont typeface="Arial" panose="020B0503020204020204" pitchFamily="34" charset="0"/>
              <a:buChar char="•"/>
            </a:pPr>
            <a:r>
              <a:rPr lang="en-US" dirty="0">
                <a:ea typeface="Meiryo"/>
              </a:rPr>
              <a:t>Requesting survey transfers</a:t>
            </a:r>
          </a:p>
          <a:p>
            <a:pPr marL="285750" indent="-285750">
              <a:buFont typeface="Arial" panose="020B0503020204020204" pitchFamily="34" charset="0"/>
              <a:buChar char="•"/>
            </a:pPr>
            <a:r>
              <a:rPr lang="en-US" dirty="0">
                <a:ea typeface="Meiryo"/>
              </a:rPr>
              <a:t>Determining survey owner...</a:t>
            </a:r>
          </a:p>
          <a:p>
            <a:r>
              <a:rPr lang="en-US" dirty="0">
                <a:ea typeface="Meiryo"/>
              </a:rPr>
              <a:t>Contact the BlueQ admin by submitting a ticket to the Service Desk!</a:t>
            </a:r>
          </a:p>
          <a:p>
            <a:pPr marL="285750" indent="-285750">
              <a:buFont typeface="Arial" panose="020B0503020204020204" pitchFamily="34" charset="0"/>
              <a:buChar char="•"/>
            </a:pPr>
            <a:endParaRPr lang="en-US" dirty="0"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1342052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A22F210-7186-4074-94C5-FAD2C2EB1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2CA4A45-99D3-1BA3-6693-D717BFE6E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0" r="2397" b="1"/>
          <a:stretch/>
        </p:blipFill>
        <p:spPr>
          <a:xfrm>
            <a:off x="20" y="-1"/>
            <a:ext cx="12191980" cy="685800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ED93057-B056-4D1D-B0DA-F1619DAA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607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0D9A78-766E-E7C4-9CBF-0F369246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395" y="1064632"/>
            <a:ext cx="4797502" cy="164676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5000"/>
              </a:lnSpc>
            </a:pPr>
            <a:r>
              <a:rPr lang="en-US" sz="2800" b="0" cap="all" dirty="0">
                <a:solidFill>
                  <a:schemeClr val="bg1"/>
                </a:solidFill>
              </a:rPr>
              <a:t>Accessing  Projects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B41592-BC5E-4AE2-8CA7-91C73FD8F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21226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574A3D-9991-4D4A-91DF-0D0DE47DB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724230" y="3396995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76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3E8B-E06C-8627-DC96-E4992B1DA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Meiryo"/>
              </a:rPr>
              <a:t>Creating a Survey: Getting Started</a:t>
            </a:r>
            <a:endParaRPr lang="en-US" dirty="0"/>
          </a:p>
        </p:txBody>
      </p:sp>
      <p:pic>
        <p:nvPicPr>
          <p:cNvPr id="7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DD191F9-1877-2B40-45EC-170D0AABE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6671" y="1632166"/>
            <a:ext cx="6172412" cy="334339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1B2DF0-37C9-2B40-04AD-935EC7C72836}"/>
              </a:ext>
            </a:extLst>
          </p:cNvPr>
          <p:cNvSpPr txBox="1"/>
          <p:nvPr/>
        </p:nvSpPr>
        <p:spPr>
          <a:xfrm>
            <a:off x="6394938" y="5623169"/>
            <a:ext cx="40425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Creating a Project (qualtrics.com)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6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FEC850-D70F-4F53-AFB0-352FEA945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667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973E8B-E06C-8627-DC96-E4992B1DA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>
            <a:normAutofit/>
          </a:bodyPr>
          <a:lstStyle/>
          <a:p>
            <a:r>
              <a:rPr lang="en-US" sz="3300" dirty="0">
                <a:solidFill>
                  <a:schemeClr val="bg1"/>
                </a:solidFill>
                <a:ea typeface="Meiryo"/>
              </a:rPr>
              <a:t>Creating a Survey: Templates</a:t>
            </a:r>
            <a:endParaRPr lang="en-US" sz="3300" dirty="0" err="1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928BEC-981A-4B8F-98FA-839975C5F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63" y="9307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114E9F-2A15-431C-9EF8-E5F1FFEE1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8B9C70-F708-443B-82A0-80E311A00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48457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F6EE75A-34DA-F4DF-6173-48D42FCAC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107" y="3872947"/>
            <a:ext cx="4306688" cy="233637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23" y="3442673"/>
            <a:ext cx="5333977" cy="3415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7B94B2-D9B6-4EAC-8CD9-3961D1784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E2AB63-4403-B0D2-FC88-089649629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37562" y="407867"/>
            <a:ext cx="4162319" cy="2254589"/>
          </a:xfr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A6FE760-E70F-4EB9-BCB1-D7795F04B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E71EEF-2AEB-5C64-EAAF-FD61DB3DA2A4}"/>
              </a:ext>
            </a:extLst>
          </p:cNvPr>
          <p:cNvSpPr txBox="1"/>
          <p:nvPr/>
        </p:nvSpPr>
        <p:spPr>
          <a:xfrm>
            <a:off x="7108092" y="4968631"/>
            <a:ext cx="48338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Meiryo"/>
                <a:hlinkClick r:id="rId4"/>
              </a:rPr>
              <a:t>Creating from a Template (qualtrics.com)</a:t>
            </a:r>
            <a:endParaRPr lang="en-US" dirty="0">
              <a:ea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1159557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A22F210-7186-4074-94C5-FAD2C2EB1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D93057-B056-4D1D-B0DA-F1619DAA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25686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138479-21E2-5BBA-976C-6E8198552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103" y="1057522"/>
            <a:ext cx="4741843" cy="2173433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15000"/>
              </a:lnSpc>
            </a:pPr>
            <a:r>
              <a:rPr lang="en-US" sz="3700" b="0" cap="all" dirty="0">
                <a:solidFill>
                  <a:schemeClr val="bg1"/>
                </a:solidFill>
              </a:rPr>
              <a:t>Creating a Survey: Adding Questions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5B41592-BC5E-4AE2-8CA7-91C73FD8F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574A3D-9991-4D4A-91DF-0D0DE47DB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E1E5DE2-A148-4DE9-B743-4A00C8F28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25686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8732429-C262-46F4-8248-A2B326890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7058" y="3419271"/>
            <a:ext cx="5374942" cy="343872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5A56255-4961-41E1-887B-7319F23C9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CF0A06-9D32-9564-FCD1-151A5276B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054" y="3944201"/>
            <a:ext cx="2441212" cy="238410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0DA88B9B-AB70-4E8F-8499-E6548244D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55263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74DE674-0A93-6899-F2B6-0AA239BD8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24838" y="445595"/>
            <a:ext cx="4552012" cy="246946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41BF545-CB4C-4C27-C942-0FA9F71F4D0A}"/>
              </a:ext>
            </a:extLst>
          </p:cNvPr>
          <p:cNvSpPr txBox="1"/>
          <p:nvPr/>
        </p:nvSpPr>
        <p:spPr>
          <a:xfrm>
            <a:off x="7713785" y="4773246"/>
            <a:ext cx="37494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4"/>
              </a:rPr>
              <a:t>Question Types (qualtrics.com)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15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3E8B-E06C-8627-DC96-E4992B1DA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Meiryo"/>
              </a:rPr>
              <a:t>Creating the Survey: Logic &amp; Flow</a:t>
            </a:r>
            <a:endParaRPr lang="en-US" dirty="0"/>
          </a:p>
        </p:txBody>
      </p:sp>
      <p:pic>
        <p:nvPicPr>
          <p:cNvPr id="7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F5CAED6-92F5-5920-ECEC-320051A8C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6671" y="1632166"/>
            <a:ext cx="6172412" cy="334339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7BE2EB-4FD8-4A0F-BD7D-8BDB549A2E67}"/>
              </a:ext>
            </a:extLst>
          </p:cNvPr>
          <p:cNvSpPr txBox="1"/>
          <p:nvPr/>
        </p:nvSpPr>
        <p:spPr>
          <a:xfrm>
            <a:off x="6790545" y="5346848"/>
            <a:ext cx="3344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Survey Flow (qualtrics.com)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590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FEC850-D70F-4F53-AFB0-352FEA945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667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973E8B-E06C-8627-DC96-E4992B1DA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800">
                <a:solidFill>
                  <a:schemeClr val="bg1"/>
                </a:solidFill>
                <a:ea typeface="Meiryo"/>
              </a:rPr>
              <a:t>Creating the Survey: Adding Collaborators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8928BEC-981A-4B8F-98FA-839975C5F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63" y="9307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5114E9F-2A15-431C-9EF8-E5F1FFEE1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E8B9C70-F708-443B-82A0-80E311A00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48457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8619271C-D86E-D17B-38E2-286BAE59D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667" y="530307"/>
            <a:ext cx="4306688" cy="2336378"/>
          </a:xfrm>
          <a:prstGeom prst="rect">
            <a:avLst/>
          </a:prstGeom>
        </p:spPr>
      </p:pic>
      <p:pic>
        <p:nvPicPr>
          <p:cNvPr id="7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57D0A56-F59E-B09C-6A68-1CB507707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047" y="3927306"/>
            <a:ext cx="4495640" cy="243888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23" y="3442673"/>
            <a:ext cx="5333977" cy="3415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D7B94B2-D9B6-4EAC-8CD9-3961D1784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9ED0838-E024-EA49-4B3A-482FC8997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6762" y="3928342"/>
            <a:ext cx="4162319" cy="2285000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503020204020204" pitchFamily="34" charset="0"/>
              <a:buChar char="•"/>
            </a:pPr>
            <a:r>
              <a:rPr lang="en-US" dirty="0">
                <a:ea typeface="Meiryo"/>
              </a:rPr>
              <a:t>From your list of projects</a:t>
            </a:r>
            <a:endParaRPr lang="en-US" dirty="0"/>
          </a:p>
          <a:p>
            <a:pPr marL="285750" indent="-285750">
              <a:buFont typeface="Arial" panose="020B0503020204020204" pitchFamily="34" charset="0"/>
              <a:buChar char="•"/>
            </a:pPr>
            <a:r>
              <a:rPr lang="en-US" dirty="0">
                <a:ea typeface="Meiryo"/>
              </a:rPr>
              <a:t>Once in the project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A6FE760-E70F-4EB9-BCB1-D7795F04B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DBE27C-F95B-4449-8EC9-480362A72DB5}"/>
              </a:ext>
            </a:extLst>
          </p:cNvPr>
          <p:cNvSpPr txBox="1"/>
          <p:nvPr/>
        </p:nvSpPr>
        <p:spPr>
          <a:xfrm>
            <a:off x="7133588" y="5844010"/>
            <a:ext cx="4782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Collaborating on Projects (qualtrics.com)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560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FEC850-D70F-4F53-AFB0-352FEA945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667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973E8B-E06C-8627-DC96-E4992B1DA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13327"/>
            <a:ext cx="4862811" cy="2019488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2800">
                <a:solidFill>
                  <a:schemeClr val="bg1"/>
                </a:solidFill>
                <a:ea typeface="Meiryo"/>
              </a:rPr>
              <a:t>Creating the Survey: Table of Contents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928BEC-981A-4B8F-98FA-839975C5F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63" y="9307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D1DA395-3958-0649-C93C-18107F191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241" y="557376"/>
            <a:ext cx="4375454" cy="23736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9" y="3515921"/>
            <a:ext cx="5789163" cy="334207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114E9F-2A15-431C-9EF8-E5F1FFEE1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E8B9C70-F708-443B-82A0-80E311A00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48457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D7B94B2-D9B6-4EAC-8CD9-3961D1784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5B00BCF-CC01-CDFA-1CA5-6DADD4559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622" y="3707541"/>
            <a:ext cx="5117253" cy="2505801"/>
          </a:xfrm>
        </p:spPr>
        <p:txBody>
          <a:bodyPr anchor="t">
            <a:normAutofit fontScale="85000" lnSpcReduction="10000"/>
          </a:bodyPr>
          <a:lstStyle/>
          <a:p>
            <a:pPr marL="285750" indent="-285750">
              <a:buFont typeface="Arial" panose="020B0503020204020204" pitchFamily="34" charset="0"/>
              <a:buChar char="•"/>
            </a:pPr>
            <a:r>
              <a:rPr lang="en-US" b="0" dirty="0">
                <a:ea typeface="+mn-lt"/>
                <a:cs typeface="+mn-lt"/>
              </a:rPr>
              <a:t>Survey flow element</a:t>
            </a:r>
          </a:p>
          <a:p>
            <a:pPr marL="285750" indent="-285750">
              <a:buFont typeface="Arial" panose="020B0503020204020204" pitchFamily="34" charset="0"/>
              <a:buChar char="•"/>
            </a:pPr>
            <a:r>
              <a:rPr lang="en-US" b="0" dirty="0">
                <a:ea typeface="+mn-lt"/>
                <a:cs typeface="+mn-lt"/>
              </a:rPr>
              <a:t>List of blocks in the survey (hint: add blocks!)</a:t>
            </a:r>
          </a:p>
          <a:p>
            <a:pPr marL="285750" indent="-285750">
              <a:buFont typeface="Arial" panose="020B0503020204020204" pitchFamily="34" charset="0"/>
              <a:buChar char="•"/>
            </a:pPr>
            <a:r>
              <a:rPr lang="en-US" b="0" dirty="0">
                <a:ea typeface="+mn-lt"/>
                <a:cs typeface="+mn-lt"/>
              </a:rPr>
              <a:t>Navigation during the survey</a:t>
            </a:r>
          </a:p>
          <a:p>
            <a:pPr marL="285750" indent="-285750">
              <a:buFont typeface="Arial" panose="020B0503020204020204" pitchFamily="34" charset="0"/>
              <a:buChar char="•"/>
            </a:pPr>
            <a:r>
              <a:rPr lang="en-US" b="0" dirty="0">
                <a:ea typeface="+mn-lt"/>
                <a:cs typeface="+mn-lt"/>
              </a:rPr>
              <a:t>Organizes questions</a:t>
            </a:r>
          </a:p>
          <a:p>
            <a:r>
              <a:rPr lang="en-US" b="0" dirty="0">
                <a:ea typeface="+mn-lt"/>
                <a:cs typeface="+mn-lt"/>
                <a:hlinkClick r:id="rId3"/>
              </a:rPr>
              <a:t>Table of Contents (qualtrics.com)</a:t>
            </a:r>
            <a:endParaRPr lang="en-US">
              <a:ea typeface="Meiryo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A6FE760-E70F-4EB9-BCB1-D7795F04B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C03D58F-E79C-8150-047E-4B7935B4C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980" y="3925714"/>
            <a:ext cx="4379976" cy="237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89934"/>
      </p:ext>
    </p:extLst>
  </p:cSld>
  <p:clrMapOvr>
    <a:masterClrMapping/>
  </p:clrMapOvr>
</p:sld>
</file>

<file path=ppt/theme/theme1.xml><?xml version="1.0" encoding="utf-8"?>
<a:theme xmlns:a="http://schemas.openxmlformats.org/drawingml/2006/main" name="ShojiVTI">
  <a:themeElements>
    <a:clrScheme name="Custom 1">
      <a:dk1>
        <a:srgbClr val="000000"/>
      </a:dk1>
      <a:lt1>
        <a:srgbClr val="FFFFFF"/>
      </a:lt1>
      <a:dk2>
        <a:srgbClr val="1C1C39"/>
      </a:dk2>
      <a:lt2>
        <a:srgbClr val="E3E8E2"/>
      </a:lt2>
      <a:accent1>
        <a:srgbClr val="1763D5"/>
      </a:accent1>
      <a:accent2>
        <a:srgbClr val="6917D5"/>
      </a:accent2>
      <a:accent3>
        <a:srgbClr val="2C29E7"/>
      </a:accent3>
      <a:accent4>
        <a:srgbClr val="1763D5"/>
      </a:accent4>
      <a:accent5>
        <a:srgbClr val="25B2D1"/>
      </a:accent5>
      <a:accent6>
        <a:srgbClr val="14B993"/>
      </a:accent6>
      <a:hlink>
        <a:srgbClr val="419632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401</Words>
  <Application>Microsoft Office PowerPoint</Application>
  <PresentationFormat>Widescreen</PresentationFormat>
  <Paragraphs>72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Meiryo</vt:lpstr>
      <vt:lpstr>Arial</vt:lpstr>
      <vt:lpstr>Calibri</vt:lpstr>
      <vt:lpstr>Corbel</vt:lpstr>
      <vt:lpstr>Wingdings</vt:lpstr>
      <vt:lpstr>ShojiVTI</vt:lpstr>
      <vt:lpstr>Blue q Log On @ lunch</vt:lpstr>
      <vt:lpstr>Logging In</vt:lpstr>
      <vt:lpstr>Accessing  Projects</vt:lpstr>
      <vt:lpstr>Creating a Survey: Getting Started</vt:lpstr>
      <vt:lpstr>Creating a Survey: Templates</vt:lpstr>
      <vt:lpstr>Creating a Survey: Adding Questions</vt:lpstr>
      <vt:lpstr>Creating the Survey: Logic &amp; Flow</vt:lpstr>
      <vt:lpstr>Creating the Survey: Adding Collaborators</vt:lpstr>
      <vt:lpstr>Creating the Survey: Table of Contents</vt:lpstr>
      <vt:lpstr>Creating the Survey: Distribution</vt:lpstr>
      <vt:lpstr>Post-Survey</vt:lpstr>
      <vt:lpstr>Library &amp; Thank You Messages</vt:lpstr>
      <vt:lpstr>Results &amp; Reports</vt:lpstr>
      <vt:lpstr>Creating a Survey from A PDF</vt:lpstr>
      <vt:lpstr>Email Triggers</vt:lpstr>
      <vt:lpstr>Workflows: What are they?</vt:lpstr>
      <vt:lpstr>Workflows: Why you should use them.</vt:lpstr>
      <vt:lpstr>Workflows: Getting Started</vt:lpstr>
      <vt:lpstr>BlueQ Resources</vt:lpstr>
      <vt:lpstr>Reporting Issues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q</dc:title>
  <dc:creator>Jordan Clark</dc:creator>
  <cp:lastModifiedBy>Wilson, Cherlyn J</cp:lastModifiedBy>
  <cp:revision>292</cp:revision>
  <dcterms:created xsi:type="dcterms:W3CDTF">2023-01-10T20:23:34Z</dcterms:created>
  <dcterms:modified xsi:type="dcterms:W3CDTF">2023-01-25T21:49:12Z</dcterms:modified>
</cp:coreProperties>
</file>